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4" r:id="rId3"/>
    <p:sldId id="332" r:id="rId4"/>
    <p:sldId id="335" r:id="rId5"/>
    <p:sldId id="336" r:id="rId6"/>
    <p:sldId id="337" r:id="rId7"/>
    <p:sldId id="338" r:id="rId8"/>
    <p:sldId id="339" r:id="rId9"/>
    <p:sldId id="340" r:id="rId10"/>
    <p:sldId id="341" r:id="rId11"/>
    <p:sldId id="333" r:id="rId12"/>
    <p:sldId id="330" r:id="rId13"/>
    <p:sldId id="342" r:id="rId14"/>
    <p:sldId id="32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CEB10"/>
    <a:srgbClr val="005581"/>
    <a:srgbClr val="72CDF4"/>
    <a:srgbClr val="1295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193" autoAdjust="0"/>
  </p:normalViewPr>
  <p:slideViewPr>
    <p:cSldViewPr snapToGrid="0" snapToObjects="1">
      <p:cViewPr varScale="1">
        <p:scale>
          <a:sx n="159" d="100"/>
          <a:sy n="159" d="100"/>
        </p:scale>
        <p:origin x="150" y="22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2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7D85C-F416-4229-B50C-1B39093EBBDC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02215-2A3D-4853-BD08-28D1D6B53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11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 학기동안 여러분들과 컴퓨터 프로그래밍 공부를 함께 진행할 이홍로 교수입니다</a:t>
            </a:r>
            <a:r>
              <a:rPr lang="en-US" altLang="ko-KR" dirty="0"/>
              <a:t>. </a:t>
            </a:r>
            <a:r>
              <a:rPr lang="ko-KR" altLang="en-US" dirty="0"/>
              <a:t>반갑습니다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여러분들 아마 꿈과 희망을 가지고 우리 충남대학교에 입학하신 신입생들 </a:t>
            </a:r>
            <a:r>
              <a:rPr lang="ko-KR" altLang="en-US" dirty="0" err="1"/>
              <a:t>이실텐데요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어떠한 포부들을 가지고 학교에 입학들을 하셨나요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ko-KR" altLang="en-US" dirty="0"/>
              <a:t>열심히 하셔서 삼성</a:t>
            </a:r>
            <a:r>
              <a:rPr lang="en-US" altLang="ko-KR" dirty="0"/>
              <a:t>, </a:t>
            </a:r>
            <a:r>
              <a:rPr lang="ko-KR" altLang="en-US" dirty="0"/>
              <a:t>네이버</a:t>
            </a:r>
            <a:r>
              <a:rPr lang="en-US" altLang="ko-KR" dirty="0"/>
              <a:t>, </a:t>
            </a:r>
            <a:r>
              <a:rPr lang="ko-KR" altLang="en-US" dirty="0"/>
              <a:t>다음</a:t>
            </a:r>
            <a:r>
              <a:rPr lang="en-US" altLang="ko-KR" dirty="0"/>
              <a:t>, </a:t>
            </a:r>
            <a:r>
              <a:rPr lang="ko-KR" altLang="en-US" dirty="0"/>
              <a:t>등의 메이저 기업에 취직하고 </a:t>
            </a:r>
            <a:r>
              <a:rPr lang="ko-KR" altLang="en-US" dirty="0" err="1"/>
              <a:t>싶다라는</a:t>
            </a:r>
            <a:r>
              <a:rPr lang="ko-KR" altLang="en-US" dirty="0"/>
              <a:t> 분도 </a:t>
            </a:r>
            <a:r>
              <a:rPr lang="ko-KR" altLang="en-US" dirty="0" err="1"/>
              <a:t>계실테고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열심히 연구를 해서 연구원</a:t>
            </a:r>
            <a:r>
              <a:rPr lang="en-US" altLang="ko-KR" dirty="0"/>
              <a:t>, </a:t>
            </a:r>
            <a:r>
              <a:rPr lang="ko-KR" altLang="en-US" dirty="0"/>
              <a:t>교수를 하고싶다 라는 분도 </a:t>
            </a:r>
            <a:r>
              <a:rPr lang="ko-KR" altLang="en-US" dirty="0" err="1"/>
              <a:t>있으실거라</a:t>
            </a:r>
            <a:r>
              <a:rPr lang="ko-KR" altLang="en-US" dirty="0"/>
              <a:t> 생각이 듭니다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본 컴퓨터프로그래밍 교과목은 여러분들의 이러한 꿈에 한층 가까워질 수 있도록 돕는 아주 중요하고도 기본이 되는 교과목 중의 하나입니다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신입생 여러분들의 열정과 패기를 바탕으로 수업에 최선을 다하셔서 여러분들의 꿈에 한층 가까워질 수 있는 발판의 기회로 삼으셨으면 좋겠습니다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 수업을 시작해보도록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02215-2A3D-4853-BD08-28D1D6B533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7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강의 내용은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앞으로 수업 진행에 대한 강의소개</a:t>
            </a:r>
            <a:endParaRPr lang="en-US" altLang="ko-KR" dirty="0"/>
          </a:p>
          <a:p>
            <a:r>
              <a:rPr lang="ko-KR" altLang="en-US" dirty="0"/>
              <a:t>그리고 컴퓨터 프로그램이란 무엇인가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Java </a:t>
            </a:r>
            <a:r>
              <a:rPr lang="ko-KR" altLang="en-US" dirty="0"/>
              <a:t>프로그래밍 언어의 역사적 배경에서부터 다양한 특징들이 무엇이 있는지</a:t>
            </a:r>
            <a:endParaRPr lang="en-US" altLang="ko-KR" dirty="0"/>
          </a:p>
          <a:p>
            <a:r>
              <a:rPr lang="ko-KR" altLang="en-US" dirty="0"/>
              <a:t>에 대해 알아보도록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02215-2A3D-4853-BD08-28D1D6B533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92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4409440" y="0"/>
            <a:ext cx="7782560" cy="6858000"/>
          </a:xfrm>
          <a:prstGeom prst="rect">
            <a:avLst/>
          </a:prstGeom>
          <a:solidFill>
            <a:srgbClr val="005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5289" y="1122363"/>
            <a:ext cx="6037007" cy="2879366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5290" y="4105429"/>
            <a:ext cx="6037006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-14518"/>
            <a:ext cx="4409440" cy="142337"/>
            <a:chOff x="0" y="-4686"/>
            <a:chExt cx="4409440" cy="118755"/>
          </a:xfrm>
        </p:grpSpPr>
        <p:sp>
          <p:nvSpPr>
            <p:cNvPr id="17" name="Rectangle 16"/>
            <p:cNvSpPr/>
            <p:nvPr userDrawn="1"/>
          </p:nvSpPr>
          <p:spPr>
            <a:xfrm>
              <a:off x="1954851" y="-4685"/>
              <a:ext cx="1698171" cy="118754"/>
            </a:xfrm>
            <a:prstGeom prst="rect">
              <a:avLst/>
            </a:prstGeom>
            <a:solidFill>
              <a:srgbClr val="1295D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625905" y="-4686"/>
              <a:ext cx="783535" cy="118755"/>
            </a:xfrm>
            <a:prstGeom prst="rect">
              <a:avLst/>
            </a:prstGeom>
            <a:solidFill>
              <a:srgbClr val="72CD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0" y="-4684"/>
              <a:ext cx="2133600" cy="118753"/>
            </a:xfrm>
            <a:prstGeom prst="rect">
              <a:avLst/>
            </a:prstGeom>
            <a:solidFill>
              <a:srgbClr val="0055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 userDrawn="1"/>
        </p:nvGrpSpPr>
        <p:grpSpPr>
          <a:xfrm rot="10800000">
            <a:off x="0" y="6723063"/>
            <a:ext cx="4409440" cy="142337"/>
            <a:chOff x="0" y="-4686"/>
            <a:chExt cx="4409440" cy="118755"/>
          </a:xfrm>
        </p:grpSpPr>
        <p:sp>
          <p:nvSpPr>
            <p:cNvPr id="25" name="Rectangle 24"/>
            <p:cNvSpPr/>
            <p:nvPr userDrawn="1"/>
          </p:nvSpPr>
          <p:spPr>
            <a:xfrm>
              <a:off x="1954851" y="-4685"/>
              <a:ext cx="1698171" cy="118754"/>
            </a:xfrm>
            <a:prstGeom prst="rect">
              <a:avLst/>
            </a:prstGeom>
            <a:solidFill>
              <a:srgbClr val="1295D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3625905" y="-4686"/>
              <a:ext cx="783535" cy="118755"/>
            </a:xfrm>
            <a:prstGeom prst="rect">
              <a:avLst/>
            </a:prstGeom>
            <a:solidFill>
              <a:srgbClr val="72CD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0" y="-4684"/>
              <a:ext cx="2133600" cy="118753"/>
            </a:xfrm>
            <a:prstGeom prst="rect">
              <a:avLst/>
            </a:prstGeom>
            <a:solidFill>
              <a:srgbClr val="0055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4107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endParaRPr lang="ko-KR" altLang="en-US" sz="3200" dirty="0">
              <a:solidFill>
                <a:srgbClr val="F79646">
                  <a:lumMod val="75000"/>
                </a:srgbClr>
              </a:solidFill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lang="ko-KR" altLang="en-US" sz="3000" dirty="0">
              <a:solidFill>
                <a:srgbClr val="005E5C"/>
              </a:solidFill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rgbClr val="1F497D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1F497D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1F497D">
                        <a:lumMod val="75000"/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rgbClr val="1F497D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1F497D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1F497D">
                        <a:lumMod val="75000"/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/28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 hasCustomPrompt="1"/>
          </p:nvPr>
        </p:nvSpPr>
        <p:spPr>
          <a:xfrm>
            <a:off x="84667" y="35744"/>
            <a:ext cx="10380133" cy="474662"/>
          </a:xfrm>
        </p:spPr>
        <p:txBody>
          <a:bodyPr>
            <a:noAutofit/>
          </a:bodyPr>
          <a:lstStyle>
            <a:lvl1pPr algn="l">
              <a:defRPr sz="2600" b="1" spc="-100" baseline="0">
                <a:solidFill>
                  <a:schemeClr val="accent4">
                    <a:lumMod val="50000"/>
                  </a:schemeClr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학습목표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449263" indent="-2619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70000"/>
              <a:buFont typeface="Wingdings" panose="05000000000000000000" pitchFamily="2" charset="2"/>
              <a:buChar char="Ø"/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  <a:lvl2pPr marL="627063" indent="-169863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168400" indent="-1857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76109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/42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35744"/>
            <a:ext cx="10380133" cy="474662"/>
          </a:xfrm>
        </p:spPr>
        <p:txBody>
          <a:bodyPr>
            <a:noAutofit/>
          </a:bodyPr>
          <a:lstStyle>
            <a:lvl1pPr algn="l">
              <a:defRPr sz="26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70000"/>
              <a:buFont typeface="맑은 고딕" panose="020B0503020000020004" pitchFamily="50" charset="-127"/>
              <a:buChar char="■"/>
              <a:defRPr sz="2000" b="1"/>
            </a:lvl1pPr>
            <a:lvl2pPr marL="627063" indent="-169863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168400" indent="-1857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62156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노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chemeClr val="bg2">
              <a:lumMod val="9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/42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 hasCustomPrompt="1"/>
          </p:nvPr>
        </p:nvSpPr>
        <p:spPr>
          <a:xfrm>
            <a:off x="84667" y="35744"/>
            <a:ext cx="10380133" cy="474662"/>
          </a:xfrm>
        </p:spPr>
        <p:txBody>
          <a:bodyPr>
            <a:noAutofit/>
          </a:bodyPr>
          <a:lstStyle>
            <a:lvl1pPr algn="l">
              <a:defRPr sz="26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NOTE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355600" indent="-2619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70000"/>
              <a:buFont typeface="맑은 고딕" panose="020B0503020000020004" pitchFamily="50" charset="-127"/>
              <a:buChar char="■"/>
              <a:defRPr sz="2000" b="1"/>
            </a:lvl1pPr>
            <a:lvl2pPr marL="627063" indent="-169863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168400" indent="-1857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208252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" y="123504"/>
            <a:ext cx="10515600" cy="1085046"/>
          </a:xfrm>
        </p:spPr>
        <p:txBody>
          <a:bodyPr/>
          <a:lstStyle>
            <a:lvl1pPr>
              <a:defRPr>
                <a:solidFill>
                  <a:srgbClr val="00558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" y="1213688"/>
            <a:ext cx="10515600" cy="514266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2400" b="1">
                <a:latin typeface="Arial" charset="0"/>
                <a:ea typeface="Arial" charset="0"/>
                <a:cs typeface="Arial" charset="0"/>
              </a:defRPr>
            </a:lvl1pPr>
            <a:lvl2pPr>
              <a:defRPr sz="20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D98387-7C40-4E6A-A08C-D0648C7752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06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58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D98387-7C40-4E6A-A08C-D0648C7752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74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45A2F-F4EA-0E44-961F-87A8FB04C84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605642"/>
            <a:ext cx="10515600" cy="1085046"/>
          </a:xfrm>
        </p:spPr>
        <p:txBody>
          <a:bodyPr/>
          <a:lstStyle>
            <a:lvl1pPr>
              <a:defRPr>
                <a:solidFill>
                  <a:srgbClr val="00558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116033" cy="4086077"/>
          </a:xfrm>
        </p:spPr>
        <p:txBody>
          <a:bodyPr/>
          <a:lstStyle>
            <a:lvl1pPr>
              <a:defRPr sz="2400">
                <a:latin typeface="Arial" charset="0"/>
                <a:ea typeface="Arial" charset="0"/>
                <a:cs typeface="Arial" charset="0"/>
              </a:defRPr>
            </a:lvl1pPr>
            <a:lvl2pPr>
              <a:defRPr sz="20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3"/>
          </p:nvPr>
        </p:nvSpPr>
        <p:spPr>
          <a:xfrm>
            <a:off x="6230679" y="1825625"/>
            <a:ext cx="5123121" cy="4086077"/>
          </a:xfrm>
        </p:spPr>
        <p:txBody>
          <a:bodyPr/>
          <a:lstStyle>
            <a:lvl1pPr>
              <a:defRPr sz="2400">
                <a:latin typeface="Arial" charset="0"/>
                <a:ea typeface="Arial" charset="0"/>
                <a:cs typeface="Arial" charset="0"/>
              </a:defRPr>
            </a:lvl1pPr>
            <a:lvl2pPr>
              <a:defRPr sz="20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2749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558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2639" y="1825625"/>
            <a:ext cx="6271161" cy="4070351"/>
          </a:xfrm>
        </p:spPr>
        <p:txBody>
          <a:bodyPr/>
          <a:lstStyle>
            <a:lvl1pPr>
              <a:defRPr sz="2400"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45A2F-F4EA-0E44-961F-87A8FB04C84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825626"/>
            <a:ext cx="4076700" cy="4070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50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00558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414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414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45A2F-F4EA-0E44-961F-87A8FB04C84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hart Placeholder 10"/>
          <p:cNvSpPr>
            <a:spLocks noGrp="1"/>
          </p:cNvSpPr>
          <p:nvPr>
            <p:ph type="chart" sz="quarter" idx="14"/>
          </p:nvPr>
        </p:nvSpPr>
        <p:spPr>
          <a:xfrm>
            <a:off x="839788" y="2365375"/>
            <a:ext cx="5157787" cy="346126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4" name="Chart Placeholder 13"/>
          <p:cNvSpPr>
            <a:spLocks noGrp="1"/>
          </p:cNvSpPr>
          <p:nvPr>
            <p:ph type="chart" sz="quarter" idx="15"/>
          </p:nvPr>
        </p:nvSpPr>
        <p:spPr>
          <a:xfrm>
            <a:off x="6172200" y="2365375"/>
            <a:ext cx="5181600" cy="346126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69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45A2F-F4EA-0E44-961F-87A8FB04C84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499190" y="723014"/>
            <a:ext cx="9175898" cy="51036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40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294410"/>
            <a:ext cx="10515600" cy="3621974"/>
          </a:xfrm>
        </p:spPr>
        <p:txBody>
          <a:bodyPr>
            <a:normAutofit/>
          </a:bodyPr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1231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" y="831850"/>
            <a:ext cx="3119967" cy="0"/>
          </a:xfrm>
          <a:prstGeom prst="line">
            <a:avLst/>
          </a:prstGeom>
          <a:ln w="76200">
            <a:solidFill>
              <a:schemeClr val="tx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115734" y="831850"/>
            <a:ext cx="3119967" cy="0"/>
          </a:xfrm>
          <a:prstGeom prst="line">
            <a:avLst/>
          </a:prstGeom>
          <a:ln w="762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6096001" y="831850"/>
            <a:ext cx="3119967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072034" y="831850"/>
            <a:ext cx="3119967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767" y="414338"/>
            <a:ext cx="1320800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04244"/>
            <a:ext cx="10081120" cy="548680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34434" y="1031530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625" indent="-180975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600" indent="-180975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슬라이드 번호 개체 틀 9"/>
          <p:cNvSpPr>
            <a:spLocks noGrp="1"/>
          </p:cNvSpPr>
          <p:nvPr>
            <p:ph type="sldNum" sz="quarter" idx="10"/>
          </p:nvPr>
        </p:nvSpPr>
        <p:spPr>
          <a:xfrm>
            <a:off x="10801351" y="6503988"/>
            <a:ext cx="1115483" cy="354012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Page </a:t>
            </a:r>
            <a:fld id="{8D7DB3DB-515B-45B4-A51D-6F1D7BEC03E7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67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05642"/>
            <a:ext cx="10515600" cy="1085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63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6F45A2F-F4EA-0E44-961F-87A8FB04C8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2707574" cy="118753"/>
          </a:xfrm>
          <a:prstGeom prst="rect">
            <a:avLst/>
          </a:prstGeom>
          <a:solidFill>
            <a:srgbClr val="00558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707574" y="-1"/>
            <a:ext cx="1698171" cy="118754"/>
          </a:xfrm>
          <a:prstGeom prst="rect">
            <a:avLst/>
          </a:prstGeom>
          <a:solidFill>
            <a:srgbClr val="1295D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405745" y="-1"/>
            <a:ext cx="1009403" cy="118754"/>
          </a:xfrm>
          <a:prstGeom prst="rect">
            <a:avLst/>
          </a:prstGeom>
          <a:solidFill>
            <a:srgbClr val="72CD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484426" y="6739246"/>
            <a:ext cx="2707574" cy="118754"/>
          </a:xfrm>
          <a:prstGeom prst="rect">
            <a:avLst/>
          </a:prstGeom>
          <a:solidFill>
            <a:srgbClr val="00558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7795424" y="6739246"/>
            <a:ext cx="1698171" cy="118754"/>
          </a:xfrm>
          <a:prstGeom prst="rect">
            <a:avLst/>
          </a:prstGeom>
          <a:solidFill>
            <a:srgbClr val="1295D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786745" y="6739246"/>
            <a:ext cx="1009403" cy="118754"/>
          </a:xfrm>
          <a:prstGeom prst="rect">
            <a:avLst/>
          </a:prstGeom>
          <a:solidFill>
            <a:srgbClr val="72CD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54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9" r:id="rId10"/>
    <p:sldLayoutId id="2147483660" r:id="rId11"/>
    <p:sldLayoutId id="2147483661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rgbClr val="00558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rickiepark/hg-mldl/blob/master/5-1.ipynb#scrollTo=Kt_biWBq_M-p" TargetMode="External"/><Relationship Id="rId2" Type="http://schemas.openxmlformats.org/officeDocument/2006/relationships/hyperlink" Target="https://github.com/hongrolee/Machine-Learning/blob/main/colab/%EC%99%80%EC%9D%B8%EB%B6%84%EB%A5%98_%EA%B2%B0%EC%A0%95%ED%8A%B8%EB%A6%AC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20303" y="4105429"/>
            <a:ext cx="6465385" cy="2204836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Arial" charset="0"/>
                <a:ea typeface="Arial" charset="0"/>
                <a:cs typeface="Arial" charset="0"/>
              </a:rPr>
              <a:t>교수 </a:t>
            </a:r>
            <a:r>
              <a:rPr lang="ko-KR" altLang="en-US" b="1" dirty="0" err="1">
                <a:latin typeface="Arial" charset="0"/>
                <a:ea typeface="Arial" charset="0"/>
                <a:cs typeface="Arial" charset="0"/>
              </a:rPr>
              <a:t>이홍로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MP : 010-6611-3896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E-mail : hrlee@cnu.ac.kr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ko-KR" altLang="en-US" sz="1800" dirty="0">
                <a:latin typeface="Arial" charset="0"/>
                <a:ea typeface="Arial" charset="0"/>
                <a:cs typeface="Arial" charset="0"/>
              </a:rPr>
              <a:t>강의 홈페이지 </a:t>
            </a:r>
            <a:r>
              <a:rPr lang="en-US" altLang="ko-KR" sz="1800" dirty="0">
                <a:latin typeface="Arial" charset="0"/>
                <a:ea typeface="Arial" charset="0"/>
                <a:cs typeface="Arial" charset="0"/>
              </a:rPr>
              <a:t>: https://cyber.hanbat.ac.kr/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221123" y="1169479"/>
            <a:ext cx="6381992" cy="2088625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기계학습개론</a:t>
            </a:r>
            <a:br>
              <a:rPr lang="en-US" altLang="ko-KR" dirty="0"/>
            </a:br>
            <a:r>
              <a:rPr lang="en-US" altLang="ko-KR" sz="3600" dirty="0"/>
              <a:t>- </a:t>
            </a:r>
            <a:r>
              <a:rPr lang="ko-KR" altLang="en-US" sz="3600" dirty="0"/>
              <a:t>트리 알고리즘 </a:t>
            </a:r>
            <a:r>
              <a:rPr lang="en-US" altLang="ko-KR" sz="3600" dirty="0"/>
              <a:t>-</a:t>
            </a:r>
            <a:endParaRPr 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8FE6B0-EF00-47A8-AA99-23456EA76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681" y="4398540"/>
            <a:ext cx="1466850" cy="1466850"/>
          </a:xfrm>
          <a:prstGeom prst="rect">
            <a:avLst/>
          </a:prstGeom>
        </p:spPr>
      </p:pic>
      <p:pic>
        <p:nvPicPr>
          <p:cNvPr id="2050" name="Picture 2" descr="KAIA Insight - vol.11">
            <a:extLst>
              <a:ext uri="{FF2B5EF4-FFF2-40B4-BE49-F238E27FC236}">
                <a16:creationId xmlns:a16="http://schemas.microsoft.com/office/drawing/2014/main" id="{1B8EFF35-795D-4E47-9A18-F6B6286B7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4" y="1560353"/>
            <a:ext cx="4345497" cy="307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980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E02C6-F633-43DE-86E2-CB1A48B5C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결정 트리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EFEBA79-037F-44F6-8B46-2653687046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879" y="1213688"/>
                <a:ext cx="11293241" cy="5142662"/>
              </a:xfrm>
            </p:spPr>
            <p:txBody>
              <a:bodyPr/>
              <a:lstStyle/>
              <a:p>
                <a:r>
                  <a:rPr lang="ko-KR" altLang="en-US" dirty="0"/>
                  <a:t>지니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불순도</a:t>
                </a:r>
                <a:r>
                  <a:rPr lang="en-US" altLang="ko-KR" dirty="0"/>
                  <a:t>(CART </a:t>
                </a:r>
                <a:r>
                  <a:rPr lang="ko-KR" altLang="en-US" dirty="0"/>
                  <a:t>알고리즘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en-US" altLang="ko-KR" dirty="0"/>
                  <a:t>ID3 </a:t>
                </a:r>
                <a:r>
                  <a:rPr lang="ko-KR" altLang="en-US" dirty="0"/>
                  <a:t>알고리즘은 엔트로피에 기반한 정보 이득 개념을 사용하는데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 개념은 다소 복잡한 수식과 계산을 요구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이를 피하기 위해 많이 사용 하는 척도가 지니 불순도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하나의 그룹 내에 섞여 있는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/>
                  <a:t>개 종류의 레이블이 있고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레이블이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dirty="0"/>
                  <a:t>인 객체 비율이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라고 할 때 다음과 같은 값을 가짐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EFEBA79-037F-44F6-8B46-2653687046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879" y="1213688"/>
                <a:ext cx="11293241" cy="5142662"/>
              </a:xfrm>
              <a:blipFill>
                <a:blip r:embed="rId2"/>
                <a:stretch>
                  <a:fillRect l="-7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5DAD4A-C22B-4977-B442-53C787A2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8387-7C40-4E6A-A08C-D0648C77527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F02ABD-D5C0-4AD6-9AA7-08D80CA0A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74" y="4187967"/>
            <a:ext cx="1723200" cy="8807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9CC584-0110-41C1-8048-03556D88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079" y="3931186"/>
            <a:ext cx="6525536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36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5CF99-41AD-4F29-A850-319C2040C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결정트리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E5807B-333A-4347-8891-4644C4C7B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  <a:endParaRPr lang="en-US" altLang="ko-KR" dirty="0"/>
          </a:p>
          <a:p>
            <a:pPr lvl="1"/>
            <a:r>
              <a:rPr lang="ko-KR" altLang="en-US" dirty="0"/>
              <a:t>꽃잎 길이</a:t>
            </a:r>
            <a:r>
              <a:rPr lang="en-US" altLang="ko-KR" dirty="0"/>
              <a:t>, </a:t>
            </a:r>
            <a:r>
              <a:rPr lang="ko-KR" altLang="en-US" dirty="0"/>
              <a:t>꽃잎 너비에 따른 꽃 분류 문제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521C26-8D32-4B9B-B735-E6D4F241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8387-7C40-4E6A-A08C-D0648C77527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FD4F58-F9FE-437D-8D42-FF3C3D3AA6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38"/>
          <a:stretch/>
        </p:blipFill>
        <p:spPr>
          <a:xfrm>
            <a:off x="800798" y="3006256"/>
            <a:ext cx="5772051" cy="2756458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375D9E49-BC3A-4994-8F07-E3B888F52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371" y="1939439"/>
            <a:ext cx="4418458" cy="370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15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36753-4EB8-4993-B5E0-432F0EF4D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결정트리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CA999B-C99B-494C-A256-07FA4A7B4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  <a:endParaRPr lang="en-US" altLang="ko-KR" dirty="0"/>
          </a:p>
          <a:p>
            <a:pPr lvl="1"/>
            <a:r>
              <a:rPr lang="en-US" altLang="ko-KR" dirty="0"/>
              <a:t>RED or WHITE Wine</a:t>
            </a:r>
            <a:r>
              <a:rPr lang="ko-KR" altLang="en-US" dirty="0"/>
              <a:t> 분류 문제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29E693-23DD-4AD8-9619-33ED4E1CD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8387-7C40-4E6A-A08C-D0648C77527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8A4D54-95E5-427A-A122-DD704A0BA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75" y="2594005"/>
            <a:ext cx="5803232" cy="36699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D719FD-E351-43AA-980B-89BC5616B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370" y="2033337"/>
            <a:ext cx="5271358" cy="423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52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FB402-84D5-47B6-BB50-99EA1F06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결정트리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C2DF61-0081-4CA8-8A34-DBC3BE3EB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en-US" altLang="ko-KR" dirty="0"/>
          </a:p>
          <a:p>
            <a:pPr lvl="1"/>
            <a:r>
              <a:rPr lang="en-US" altLang="ko-KR" dirty="0" err="1"/>
              <a:t>Github</a:t>
            </a:r>
            <a:r>
              <a:rPr lang="en-US" altLang="ko-KR"/>
              <a:t> : </a:t>
            </a:r>
            <a:r>
              <a:rPr lang="en-US" altLang="ko-KR">
                <a:hlinkClick r:id="rId2"/>
              </a:rPr>
              <a:t>https://github.com/hongrolee/Machine-Learning/blob/main/colab/%EC%99%80%EC%9D%B8%EB%B6%84%EB%A5%98_%EA%B2%B0%EC%A0%95%ED%8A%B8%EB%A6%AC.ipynb</a:t>
            </a:r>
            <a:endParaRPr lang="en-US" altLang="ko-KR"/>
          </a:p>
          <a:p>
            <a:pPr lvl="1"/>
            <a:r>
              <a:rPr lang="en-US" altLang="ko-KR" dirty="0" err="1"/>
              <a:t>Colab</a:t>
            </a:r>
            <a:r>
              <a:rPr lang="en-US" altLang="ko-KR" dirty="0"/>
              <a:t> : </a:t>
            </a:r>
            <a:r>
              <a:rPr lang="en-US" altLang="ko-KR" dirty="0">
                <a:hlinkClick r:id="rId3"/>
              </a:rPr>
              <a:t>https://colab.research.google.com/github/rickiepark/hg-mldl/blob/master/5-1.ipynb#scrollTo=Kt_biWBq_M-p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0F08C6-4DB6-4454-85CD-8DDAD84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8387-7C40-4E6A-A08C-D0648C77527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630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D56D9-24A7-408C-9DDD-8D9D77E2F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183" y="1075335"/>
            <a:ext cx="9627153" cy="36219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800" dirty="0"/>
              <a:t>“</a:t>
            </a:r>
            <a:r>
              <a:rPr lang="ko-KR" altLang="en-US" sz="4800" dirty="0"/>
              <a:t>천재는 노력하는 사람을 이길 수 없고</a:t>
            </a:r>
            <a:r>
              <a:rPr lang="en-US" altLang="ko-KR" sz="4800" dirty="0"/>
              <a:t>, </a:t>
            </a:r>
            <a:r>
              <a:rPr lang="ko-KR" altLang="en-US" sz="4800" dirty="0"/>
              <a:t>노력하는 사람은 </a:t>
            </a:r>
            <a:r>
              <a:rPr lang="ko-KR" altLang="en-US" sz="4800" dirty="0">
                <a:solidFill>
                  <a:srgbClr val="FFFF00"/>
                </a:solidFill>
              </a:rPr>
              <a:t>즐기는 사람을 이길 수 없다</a:t>
            </a:r>
            <a:r>
              <a:rPr lang="en-US" altLang="ko-KR" sz="4800" dirty="0"/>
              <a:t>.”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DCF4D3-D6D9-4C6E-B69F-14CDC02CF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64" t="17117" r="19820" b="12162"/>
          <a:stretch/>
        </p:blipFill>
        <p:spPr>
          <a:xfrm>
            <a:off x="5162550" y="4566640"/>
            <a:ext cx="18669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49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결정트리</a:t>
            </a:r>
            <a:endParaRPr lang="en-US" altLang="ko-KR" dirty="0"/>
          </a:p>
          <a:p>
            <a:r>
              <a:rPr lang="ko-KR" altLang="en-US" dirty="0"/>
              <a:t>교차검증과 그리드 </a:t>
            </a:r>
            <a:r>
              <a:rPr lang="ko-KR" altLang="en-US" dirty="0" err="1"/>
              <a:t>서치</a:t>
            </a:r>
            <a:endParaRPr lang="en-US" altLang="ko-KR" dirty="0"/>
          </a:p>
          <a:p>
            <a:r>
              <a:rPr lang="ko-KR" altLang="en-US" dirty="0"/>
              <a:t>트리의 앙상블</a:t>
            </a:r>
            <a:endParaRPr lang="en-US" altLang="ko-KR" dirty="0"/>
          </a:p>
          <a:p>
            <a:pPr lvl="1"/>
            <a:r>
              <a:rPr lang="ko-KR" altLang="en-US" dirty="0"/>
              <a:t>랜덤 </a:t>
            </a:r>
            <a:r>
              <a:rPr lang="ko-KR" altLang="en-US" dirty="0" err="1"/>
              <a:t>포레스트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1FA163DD-56B3-44F4-AD2A-B41B8E03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8387-7C40-4E6A-A08C-D0648C77527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299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46DD5-0804-40E0-9DDC-94A9F4C0D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결정트리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17963-8D6E-40A1-AE1D-2CAB06C5A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결정트리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트리 형태로 의사결정 지식을 표현하여</a:t>
            </a:r>
            <a:r>
              <a:rPr lang="en-US" altLang="ko-KR" dirty="0"/>
              <a:t> </a:t>
            </a:r>
            <a:r>
              <a:rPr lang="ko-KR" altLang="en-US" dirty="0"/>
              <a:t>데이터를 분류하는 기법</a:t>
            </a:r>
          </a:p>
          <a:p>
            <a:pPr lvl="1"/>
            <a:r>
              <a:rPr lang="ko-KR" altLang="en-US" dirty="0" err="1"/>
              <a:t>관측값과</a:t>
            </a:r>
            <a:r>
              <a:rPr lang="ko-KR" altLang="en-US" dirty="0"/>
              <a:t> </a:t>
            </a:r>
            <a:r>
              <a:rPr lang="ko-KR" altLang="en-US" dirty="0" err="1"/>
              <a:t>목표값을</a:t>
            </a:r>
            <a:r>
              <a:rPr lang="ko-KR" altLang="en-US" dirty="0"/>
              <a:t> 연결하는 예측 </a:t>
            </a:r>
            <a:r>
              <a:rPr lang="ko-KR" altLang="en-US" dirty="0" err="1"/>
              <a:t>모델로써</a:t>
            </a:r>
            <a:r>
              <a:rPr lang="en-US" altLang="ko-KR" dirty="0"/>
              <a:t>, </a:t>
            </a:r>
            <a:r>
              <a:rPr lang="ko-KR" altLang="en-US" dirty="0"/>
              <a:t>분류와 회귀 작업</a:t>
            </a:r>
            <a:r>
              <a:rPr lang="en-US" altLang="ko-KR" dirty="0"/>
              <a:t>,</a:t>
            </a:r>
            <a:r>
              <a:rPr lang="ko-KR" altLang="en-US" dirty="0"/>
              <a:t> 다중출력 작업이 가능한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</a:t>
            </a:r>
            <a:endParaRPr lang="en-US" altLang="ko-KR" dirty="0"/>
          </a:p>
          <a:p>
            <a:pPr lvl="1" fontAlgn="base"/>
            <a:r>
              <a:rPr lang="en-US" altLang="ko-KR" dirty="0"/>
              <a:t>‘</a:t>
            </a:r>
            <a:r>
              <a:rPr lang="ko-KR" altLang="en-US" dirty="0"/>
              <a:t>스무고개’ 문답처럼 선택 방법으로 진행 </a:t>
            </a:r>
          </a:p>
          <a:p>
            <a:pPr lvl="2" fontAlgn="base"/>
            <a:r>
              <a:rPr lang="ko-KR" altLang="en-US" dirty="0"/>
              <a:t>주택이나 자동차 구입비용 등의 </a:t>
            </a:r>
            <a:r>
              <a:rPr lang="ko-KR" altLang="en-US" b="1" dirty="0"/>
              <a:t>예측에 활용 </a:t>
            </a:r>
          </a:p>
          <a:p>
            <a:pPr lvl="2" fontAlgn="base"/>
            <a:r>
              <a:rPr lang="ko-KR" altLang="en-US" dirty="0" err="1"/>
              <a:t>타이타닉호</a:t>
            </a:r>
            <a:r>
              <a:rPr lang="ko-KR" altLang="en-US" dirty="0"/>
              <a:t> 탑승객의 </a:t>
            </a:r>
            <a:r>
              <a:rPr lang="ko-KR" altLang="en-US" b="1" dirty="0"/>
              <a:t>생존 여부</a:t>
            </a:r>
            <a:r>
              <a:rPr lang="ko-KR" altLang="en-US" dirty="0"/>
              <a:t>를 나타내는 결정 트리</a:t>
            </a:r>
            <a:endParaRPr lang="en-US" altLang="ko-KR" dirty="0"/>
          </a:p>
          <a:p>
            <a:pPr lvl="2" fontAlgn="base"/>
            <a:r>
              <a:rPr lang="ko-KR" altLang="en-US" dirty="0"/>
              <a:t>운동경기 진행 적합 여부 판단</a:t>
            </a:r>
            <a:endParaRPr lang="en-US" altLang="ko-KR" dirty="0"/>
          </a:p>
          <a:p>
            <a:pPr lvl="2" fontAlgn="base"/>
            <a:r>
              <a:rPr lang="ko-KR" altLang="en-US" dirty="0"/>
              <a:t>붓꽃 종류 분류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DC3BC7-37FA-4370-ABC7-DC86538F1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8387-7C40-4E6A-A08C-D0648C77527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A9379E-658C-4670-AEDC-F64033BDF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769" y="3090151"/>
            <a:ext cx="4273388" cy="33219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E0F17C-BDD6-44BB-8918-70ED146AB9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38"/>
          <a:stretch/>
        </p:blipFill>
        <p:spPr>
          <a:xfrm>
            <a:off x="5021007" y="5235170"/>
            <a:ext cx="2347762" cy="112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0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E53195-60D0-461F-841A-055D581B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결정트리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37FEA8-D649-4C7C-9AE4-C9DC3F0CB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데이터들을 트리 구조의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루트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root</a:t>
            </a:r>
            <a:r>
              <a:rPr lang="ko-KR" altLang="en-US" dirty="0"/>
              <a:t>에서 시작하여 차례로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중간 노드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internal node</a:t>
            </a:r>
            <a:r>
              <a:rPr lang="ko-KR" altLang="en-US" dirty="0"/>
              <a:t>들을 거쳐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단말 노드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leaf node</a:t>
            </a:r>
            <a:r>
              <a:rPr lang="ko-KR" altLang="en-US" dirty="0"/>
              <a:t>에 배정하는 기능을 수행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B017F0-AA13-4562-87E5-F693CEC4D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8387-7C40-4E6A-A08C-D0648C77527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FF029A-3BB0-4C6C-AB77-02AEE7E2D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346" y="3074892"/>
            <a:ext cx="3658507" cy="26904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57EC4F-97A7-4308-BC3B-036869EE93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3" b="29719"/>
          <a:stretch/>
        </p:blipFill>
        <p:spPr>
          <a:xfrm>
            <a:off x="913425" y="2582273"/>
            <a:ext cx="5693968" cy="36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9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8A452-1AC2-4A98-AABC-9EC08C381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결정트리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AF4567-6111-413E-8693-A7D4B1980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속성의 선택</a:t>
            </a:r>
            <a:endParaRPr lang="en-US" altLang="ko-KR" dirty="0"/>
          </a:p>
          <a:p>
            <a:pPr lvl="1"/>
            <a:r>
              <a:rPr lang="ko-KR" altLang="en-US" dirty="0"/>
              <a:t>데이터는 여러 가지 속성 중에서 어떤 것이 가장 중요한 것인지 판단하기 위해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정보 이득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information gain</a:t>
            </a:r>
            <a:r>
              <a:rPr lang="ko-KR" altLang="en-US" dirty="0"/>
              <a:t>이라는 개념이 사용</a:t>
            </a:r>
            <a:endParaRPr lang="en-US" altLang="ko-KR" dirty="0"/>
          </a:p>
          <a:p>
            <a:pPr lvl="1"/>
            <a:r>
              <a:rPr lang="ko-KR" altLang="en-US" b="1" dirty="0"/>
              <a:t>정보이득 </a:t>
            </a:r>
            <a:r>
              <a:rPr lang="en-US" altLang="ko-KR" b="1" dirty="0"/>
              <a:t>: </a:t>
            </a:r>
            <a:r>
              <a:rPr lang="ko-KR" altLang="en-US" dirty="0"/>
              <a:t>특정한 속성이 원하는 분류 방식에 부합하게 데이터를 나누는지를 측정할 수 있는 척도</a:t>
            </a:r>
            <a:endParaRPr lang="en-US" altLang="ko-KR" dirty="0"/>
          </a:p>
          <a:p>
            <a:pPr lvl="1"/>
            <a:r>
              <a:rPr lang="ko-KR" altLang="en-US" b="1" dirty="0"/>
              <a:t>엔트로피 </a:t>
            </a:r>
            <a:r>
              <a:rPr lang="en-US" altLang="ko-KR" b="1" dirty="0"/>
              <a:t>: </a:t>
            </a:r>
            <a:r>
              <a:rPr lang="ko-KR" altLang="en-US" dirty="0"/>
              <a:t>원래 정보량을 측정하기 위해 고안된 것으로</a:t>
            </a:r>
            <a:r>
              <a:rPr lang="en-US" altLang="ko-KR" dirty="0"/>
              <a:t>, </a:t>
            </a:r>
            <a:r>
              <a:rPr lang="ko-KR" altLang="en-US" dirty="0"/>
              <a:t>이 값이 크면 많은 정보가 담겨 있다는 것</a:t>
            </a:r>
            <a:endParaRPr lang="en-US" altLang="ko-KR" dirty="0"/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C26F0F-1019-4332-ADEF-F5535DB47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8387-7C40-4E6A-A08C-D0648C77527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AB82C8-2682-42CC-AFD6-20FF8F4C4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11107" y="4826666"/>
            <a:ext cx="4277254" cy="6063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C03A291C-CBE5-4A03-8DCB-C368E8A5B38B}"/>
                  </a:ext>
                </a:extLst>
              </p:cNvPr>
              <p:cNvSpPr/>
              <p:nvPr/>
            </p:nvSpPr>
            <p:spPr>
              <a:xfrm>
                <a:off x="2554304" y="5671357"/>
                <a:ext cx="615655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전체 데이터 표본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ko-KR" altLang="en-US" dirty="0"/>
                  <a:t>에서 차지하는 양성 데이터의 비율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음성인 데이터 비율</a:t>
                </a:r>
                <a:endParaRPr lang="en-US" altLang="ko-KR" dirty="0"/>
              </a:p>
              <a:p>
                <a:r>
                  <a:rPr lang="en-US" altLang="ko-KR" dirty="0"/>
                  <a:t>H(S) : </a:t>
                </a:r>
                <a:r>
                  <a:rPr lang="ko-KR" altLang="en-US" dirty="0"/>
                  <a:t>엔트로피</a:t>
                </a:r>
                <a:endParaRPr lang="en-US" altLang="ko-KR" dirty="0"/>
              </a:p>
            </p:txBody>
          </p:sp>
        </mc:Choice>
        <mc:Fallback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C03A291C-CBE5-4A03-8DCB-C368E8A5B3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304" y="5671357"/>
                <a:ext cx="6156559" cy="923330"/>
              </a:xfrm>
              <a:prstGeom prst="rect">
                <a:avLst/>
              </a:prstGeom>
              <a:blipFill>
                <a:blip r:embed="rId4"/>
                <a:stretch>
                  <a:fillRect l="-792" t="-4605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9710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17B6B4-AC85-47C7-A2CC-4FD2C8B3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결정트리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623F199-264B-4393-856C-4414FD43D8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ID3 </a:t>
                </a:r>
                <a:r>
                  <a:rPr lang="ko-KR" altLang="en-US" dirty="0"/>
                  <a:t>알고리즘과 지니 불순도 측정 방법이 있음</a:t>
                </a:r>
                <a:endParaRPr lang="en-US" altLang="ko-KR" dirty="0"/>
              </a:p>
              <a:p>
                <a:r>
                  <a:rPr lang="en-US" altLang="ko-KR" dirty="0"/>
                  <a:t>ID3 </a:t>
                </a:r>
                <a:r>
                  <a:rPr lang="ko-KR" altLang="en-US" dirty="0"/>
                  <a:t>알고리즘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가장 엔트로피가 높은 경우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두 부류가 균등하게 섞여 있는 경우로 각각의 비율이 </a:t>
                </a:r>
                <a:r>
                  <a:rPr lang="en-US" altLang="ko-KR" dirty="0"/>
                  <a:t>1/2</a:t>
                </a:r>
                <a:r>
                  <a:rPr lang="ko-KR" altLang="en-US" dirty="0"/>
                  <a:t>인 경우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b="1" dirty="0"/>
                  <a:t>정보 이득</a:t>
                </a:r>
                <a:endParaRPr lang="en-US" altLang="ko-KR" b="1" dirty="0"/>
              </a:p>
              <a:p>
                <a:pPr lvl="2"/>
                <a:r>
                  <a:rPr lang="ko-KR" altLang="en-US" dirty="0"/>
                  <a:t>특정한 속성에 따라 데이터를 나누었을 때 줄어든 엔트로피로 정의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어떤 속성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𝔸</m:t>
                    </m:r>
                  </m:oMath>
                </a14:m>
                <a:r>
                  <a:rPr lang="ko-KR" altLang="en-US" dirty="0"/>
                  <a:t>가 가지는 모든 값들의 집합을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dirty="0"/>
                  <a:t>라고 할 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데이터 표본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ko-KR" altLang="en-US" dirty="0"/>
                  <a:t>를 나누어서 얻는 정보 이득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623F199-264B-4393-856C-4414FD43D8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1A149F-3B6A-4B67-92CC-7F8814A61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8387-7C40-4E6A-A08C-D0648C77527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55FC6A-6E64-4539-AD5C-AE89AA039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12845" y="3468832"/>
            <a:ext cx="6152260" cy="6272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8B1311-A9B8-4AEC-BAD5-41CEEF2CA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5819" y="5841063"/>
            <a:ext cx="3993372" cy="89343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75F1BC7-0332-4B01-AC39-B46B2A29CC10}"/>
              </a:ext>
            </a:extLst>
          </p:cNvPr>
          <p:cNvSpPr/>
          <p:nvPr/>
        </p:nvSpPr>
        <p:spPr>
          <a:xfrm>
            <a:off x="6286502" y="6024312"/>
            <a:ext cx="4734426" cy="5233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정보이득이 가장 큰 속성을 선택</a:t>
            </a:r>
          </a:p>
        </p:txBody>
      </p:sp>
    </p:spTree>
    <p:extLst>
      <p:ext uri="{BB962C8B-B14F-4D97-AF65-F5344CB8AC3E}">
        <p14:creationId xmlns:p14="http://schemas.microsoft.com/office/powerpoint/2010/main" val="1132892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9A2CA1-260C-42F2-AE31-87230239E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결정트리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26117D-480C-4A31-872E-D226B4486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61DAD0-8831-44F4-9DF0-9E0849BBC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8387-7C40-4E6A-A08C-D0648C775276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8C38F6D-9907-4C7B-8A8C-CFDF2C17F633}"/>
              </a:ext>
            </a:extLst>
          </p:cNvPr>
          <p:cNvGrpSpPr/>
          <p:nvPr/>
        </p:nvGrpSpPr>
        <p:grpSpPr>
          <a:xfrm>
            <a:off x="52314" y="1945659"/>
            <a:ext cx="7058173" cy="4410691"/>
            <a:chOff x="1046747" y="1873360"/>
            <a:chExt cx="7058173" cy="44106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1AEFCDD-911D-4371-A53F-A725F629E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7384" y="1873360"/>
              <a:ext cx="6887536" cy="441069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8706103-D7AC-40ED-B209-45F277C1885A}"/>
                </a:ext>
              </a:extLst>
            </p:cNvPr>
            <p:cNvSpPr/>
            <p:nvPr/>
          </p:nvSpPr>
          <p:spPr>
            <a:xfrm>
              <a:off x="1046747" y="3964405"/>
              <a:ext cx="6424864" cy="43313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2BB3088-6F32-4A23-99DA-F1A219E571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845"/>
          <a:stretch/>
        </p:blipFill>
        <p:spPr>
          <a:xfrm>
            <a:off x="8043446" y="2061685"/>
            <a:ext cx="3082958" cy="19732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A60C2A-2510-404B-BD53-03C51D267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40"/>
          <a:stretch/>
        </p:blipFill>
        <p:spPr>
          <a:xfrm>
            <a:off x="7980545" y="4151004"/>
            <a:ext cx="3856271" cy="221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30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6C927B-4CBB-457D-B2A8-7DF9DD090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결정트리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F26B43-E666-40B1-8371-C843CC204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879" y="1213688"/>
            <a:ext cx="10962373" cy="5142662"/>
          </a:xfrm>
        </p:spPr>
        <p:txBody>
          <a:bodyPr/>
          <a:lstStyle/>
          <a:p>
            <a:r>
              <a:rPr lang="ko-KR" altLang="en-US" dirty="0"/>
              <a:t>좋은 분할</a:t>
            </a:r>
            <a:endParaRPr lang="en-US" altLang="ko-KR" dirty="0"/>
          </a:p>
          <a:p>
            <a:pPr lvl="1"/>
            <a:r>
              <a:rPr lang="ko-KR" altLang="en-US" dirty="0"/>
              <a:t>정보가 잘 나누어져 있어야 함</a:t>
            </a:r>
            <a:endParaRPr lang="en-US" altLang="ko-KR" dirty="0"/>
          </a:p>
          <a:p>
            <a:pPr lvl="1"/>
            <a:r>
              <a:rPr lang="ko-KR" altLang="en-US" dirty="0"/>
              <a:t>분할된 노드 각각에 한 종류의 데이터 비율이 높아져서 정보량이 줄어들어야 한다는 것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원래의 정보량에서 분할 후의 정보량을 뺀 값이 커질수록 좋다는 것이며 이것을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정보이득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information gain</a:t>
            </a:r>
            <a:r>
              <a:rPr lang="ko-KR" altLang="en-US" dirty="0"/>
              <a:t>이라고 정의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19D07A-559B-404B-9F55-3D0C209BF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8387-7C40-4E6A-A08C-D0648C77527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358C7C-E1B6-4AA6-9FDA-A75C30F54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358" y="3880184"/>
            <a:ext cx="6364679" cy="274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6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D72CE-E0CE-4F0D-BA46-072B3E92F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결정트리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50475A-F845-41E1-8BEF-618BFE489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표본의 엔트로피 측정</a:t>
            </a:r>
            <a:endParaRPr lang="en-US" altLang="ko-KR" dirty="0"/>
          </a:p>
          <a:p>
            <a:pPr lvl="1"/>
            <a:r>
              <a:rPr lang="ko-KR" altLang="en-US" dirty="0"/>
              <a:t>야구</a:t>
            </a:r>
            <a:r>
              <a:rPr lang="en-US" altLang="ko-KR" dirty="0"/>
              <a:t>, </a:t>
            </a:r>
            <a:r>
              <a:rPr lang="ko-KR" altLang="en-US" dirty="0"/>
              <a:t>배구</a:t>
            </a:r>
            <a:r>
              <a:rPr lang="en-US" altLang="ko-KR" dirty="0"/>
              <a:t>, </a:t>
            </a:r>
            <a:r>
              <a:rPr lang="ko-KR" altLang="en-US" dirty="0"/>
              <a:t>농구의 비율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1/5</a:t>
            </a:r>
          </a:p>
          <a:p>
            <a:pPr lvl="1"/>
            <a:r>
              <a:rPr lang="ko-KR" altLang="en-US" dirty="0"/>
              <a:t>축구 비율 </a:t>
            </a:r>
            <a:r>
              <a:rPr lang="en-US" altLang="ko-KR" dirty="0"/>
              <a:t>2/5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정보이득 계산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EEEAAE-2F78-49E9-A9E6-4F3522937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8387-7C40-4E6A-A08C-D0648C77527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9D032F-DB7D-4285-A2A7-BB6FB9EC2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041" y="1357176"/>
            <a:ext cx="3686689" cy="26673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182CAB-EFA7-4C13-BF45-50498E95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442" y="2690862"/>
            <a:ext cx="3161470" cy="8081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BB5891-1BB9-49D2-B13E-041E51EB7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9965" y="2923755"/>
            <a:ext cx="3141348" cy="4453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1B26915-123B-4FED-BBC0-38298499D0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522" y="4648610"/>
            <a:ext cx="7361993" cy="5653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19A32D-FB7D-4D26-95D0-E789F49DB5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1522" y="5232090"/>
            <a:ext cx="6495138" cy="5025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A7D726D-BD34-4058-850F-50BEFE282E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521" y="5725083"/>
            <a:ext cx="6269005" cy="653283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C1A5A33-2400-4493-B22E-CC17C13F2F18}"/>
              </a:ext>
            </a:extLst>
          </p:cNvPr>
          <p:cNvSpPr/>
          <p:nvPr/>
        </p:nvSpPr>
        <p:spPr>
          <a:xfrm>
            <a:off x="8981836" y="5477176"/>
            <a:ext cx="2875548" cy="5233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중요속성은 </a:t>
            </a:r>
            <a:r>
              <a:rPr lang="en-US" altLang="ko-KR" b="1" dirty="0"/>
              <a:t>goal</a:t>
            </a:r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43BD6D-904A-459E-93DA-56DBDF2F3000}"/>
              </a:ext>
            </a:extLst>
          </p:cNvPr>
          <p:cNvSpPr/>
          <p:nvPr/>
        </p:nvSpPr>
        <p:spPr>
          <a:xfrm>
            <a:off x="7378061" y="5869005"/>
            <a:ext cx="654278" cy="394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582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12577</TotalTime>
  <Words>652</Words>
  <Application>Microsoft Office PowerPoint</Application>
  <PresentationFormat>와이드스크린</PresentationFormat>
  <Paragraphs>106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 Math</vt:lpstr>
      <vt:lpstr>Wingdings</vt:lpstr>
      <vt:lpstr>맑은 고딕</vt:lpstr>
      <vt:lpstr>Office Theme</vt:lpstr>
      <vt:lpstr>기계학습개론 - 트리 알고리즘 -</vt:lpstr>
      <vt:lpstr>강의 목표</vt:lpstr>
      <vt:lpstr>결정트리</vt:lpstr>
      <vt:lpstr>결정트리</vt:lpstr>
      <vt:lpstr>결정트리</vt:lpstr>
      <vt:lpstr>결정트리</vt:lpstr>
      <vt:lpstr>결정트리</vt:lpstr>
      <vt:lpstr>결정트리</vt:lpstr>
      <vt:lpstr>결정트리</vt:lpstr>
      <vt:lpstr>결정 트리</vt:lpstr>
      <vt:lpstr>결정트리</vt:lpstr>
      <vt:lpstr>결정트리</vt:lpstr>
      <vt:lpstr>결정트리</vt:lpstr>
      <vt:lpstr>“천재는 노력하는 사람을 이길 수 없고, 노력하는 사람은 즐기는 사람을 이길 수 없다.”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Bow Lee Vang</dc:creator>
  <cp:lastModifiedBy>MAYA</cp:lastModifiedBy>
  <cp:revision>433</cp:revision>
  <dcterms:created xsi:type="dcterms:W3CDTF">2016-04-19T17:59:42Z</dcterms:created>
  <dcterms:modified xsi:type="dcterms:W3CDTF">2023-05-12T06:31:39Z</dcterms:modified>
</cp:coreProperties>
</file>